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2" r:id="rId4"/>
    <p:sldId id="263" r:id="rId5"/>
    <p:sldId id="264" r:id="rId6"/>
    <p:sldId id="258" r:id="rId7"/>
    <p:sldId id="266" r:id="rId8"/>
    <p:sldId id="267" r:id="rId9"/>
    <p:sldId id="271" r:id="rId10"/>
    <p:sldId id="259" r:id="rId11"/>
    <p:sldId id="268" r:id="rId12"/>
    <p:sldId id="269" r:id="rId13"/>
    <p:sldId id="260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90191E-BC91-49E5-9B33-8808B06AF6E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2B100B-C705-4E27-9C22-B10C6B78B5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&amp;esrc=s&amp;source=images&amp;cd=&amp;cad=rja&amp;uact=8&amp;ved=0ahUKEwiVw8yE8PbTAhVHPiYKHS_cAfYQjRwIBw&amp;url=http://cartoonsmix.com/cartoons/scabies-cartoon.html&amp;psig=AFQjCNF5VXSvBKTPDivm1I9feg9IljClEA&amp;ust=1495108589091197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a/url?sa=i&amp;rct=j&amp;q=&amp;esrc=s&amp;source=images&amp;cd=&amp;cad=rja&amp;uact=8&amp;ved=0ahUKEwiczveJ8vbTAhXG7iYKHXkeBL4QjRwIBw&amp;url=https://www.haikudeck.com/crohns-diseasehumor-version-education-presentation-2oeauug4lv&amp;psig=AFQjCNFTA5mqjqboDXgpXYwuL1aGA56qlQ&amp;ust=149510893417291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source=images&amp;cd=&amp;cad=rja&amp;uact=8&amp;ved=0ahUKEwjYl_-r8PbTAhUBRCYKHdphAc4QjRwIBw&amp;url=http://www.dougstanhope.com/journal/2005/9/3/our-cult.html&amp;psig=AFQjCNF5VXSvBKTPDivm1I9feg9IljClEA&amp;ust=149510858909119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Staying Afloat During the Outbreak Storms!!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15" y="1981200"/>
            <a:ext cx="22669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340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Outbreak Debriefing May 19/2017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77000"/>
            <a:ext cx="166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Alisa Cuff BN,RN,CIC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3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20320"/>
            <a:ext cx="8534400" cy="5580480"/>
          </a:xfrm>
        </p:spPr>
        <p:txBody>
          <a:bodyPr>
            <a:normAutofit/>
          </a:bodyPr>
          <a:lstStyle/>
          <a:p>
            <a:r>
              <a:rPr lang="en-US" dirty="0" smtClean="0"/>
              <a:t>A parasite infection of the skin caused by a mite</a:t>
            </a:r>
            <a:endParaRPr lang="en-US" dirty="0"/>
          </a:p>
          <a:p>
            <a:r>
              <a:rPr lang="en-US" dirty="0" smtClean="0"/>
              <a:t>Usually seen around finer webs, anterior surfaces of wrist and elbows, anterior axillary folds, thighs and external genitalia in men , nipple, abdomen and the lower portion of the buttock in women</a:t>
            </a:r>
          </a:p>
          <a:p>
            <a:r>
              <a:rPr lang="en-US" dirty="0" smtClean="0"/>
              <a:t>Itching is intense, more so</a:t>
            </a:r>
          </a:p>
          <a:p>
            <a:pPr marL="109728" indent="0">
              <a:buNone/>
            </a:pPr>
            <a:r>
              <a:rPr lang="en-US" dirty="0" smtClean="0"/>
              <a:t> at 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Previous exposure  symptoms</a:t>
            </a:r>
          </a:p>
          <a:p>
            <a:pPr marL="109728" indent="0">
              <a:buNone/>
            </a:pPr>
            <a:r>
              <a:rPr lang="en-US" dirty="0" smtClean="0"/>
              <a:t>1to4 will appear , without previous</a:t>
            </a:r>
          </a:p>
          <a:p>
            <a:pPr marL="109728" indent="0">
              <a:buNone/>
            </a:pPr>
            <a:r>
              <a:rPr lang="en-US" dirty="0"/>
              <a:t>e</a:t>
            </a:r>
            <a:r>
              <a:rPr lang="en-US" dirty="0" smtClean="0"/>
              <a:t>xposure 2-6 weeks before onset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"/>
            <a:ext cx="8229600" cy="1143000"/>
          </a:xfrm>
        </p:spPr>
        <p:txBody>
          <a:bodyPr/>
          <a:lstStyle/>
          <a:p>
            <a:r>
              <a:rPr lang="en-US" dirty="0" smtClean="0"/>
              <a:t>Scabies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762951"/>
            <a:ext cx="1308735" cy="13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5854"/>
            <a:ext cx="2809875" cy="35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667 L 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immunodefecient</a:t>
            </a:r>
            <a:r>
              <a:rPr lang="en-US" dirty="0"/>
              <a:t> individuals can appear as a generalized </a:t>
            </a:r>
            <a:r>
              <a:rPr lang="en-US" dirty="0" smtClean="0"/>
              <a:t>dermatitis</a:t>
            </a:r>
          </a:p>
          <a:p>
            <a:r>
              <a:rPr lang="en-US" dirty="0" smtClean="0"/>
              <a:t>Often accompanied by extensive scaling and crusted ( Norwegian Scabies)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733800" cy="25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0" y="325437"/>
            <a:ext cx="4040188" cy="39417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smtClean="0"/>
              <a:t>Diagnosis</a:t>
            </a:r>
          </a:p>
          <a:p>
            <a:r>
              <a:rPr lang="en-US" sz="2000" dirty="0" smtClean="0"/>
              <a:t>Often a challenge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Always use routine practices with rashes that are of a concern</a:t>
            </a:r>
          </a:p>
          <a:p>
            <a:endParaRPr lang="en-US" sz="2000" dirty="0" smtClean="0"/>
          </a:p>
          <a:p>
            <a:r>
              <a:rPr lang="en-US" sz="2000" dirty="0" smtClean="0"/>
              <a:t>Scrapings</a:t>
            </a:r>
          </a:p>
          <a:p>
            <a:endParaRPr lang="en-US" sz="2000" dirty="0" smtClean="0"/>
          </a:p>
          <a:p>
            <a:r>
              <a:rPr lang="en-US" sz="2000" dirty="0" smtClean="0"/>
              <a:t>Biopsies</a:t>
            </a:r>
          </a:p>
          <a:p>
            <a:endParaRPr lang="en-US" sz="2000" dirty="0" smtClean="0"/>
          </a:p>
          <a:p>
            <a:r>
              <a:rPr lang="en-US" sz="2000" dirty="0" smtClean="0"/>
              <a:t>India Ink… Visual Exam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8600"/>
            <a:ext cx="4041775" cy="42900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Transmission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Prolonged direct contact with infected skin and during sexual contact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Mites can burrow beneath skin in an hour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Norwegian Scabies much contagious due to the number of mites present</a:t>
            </a:r>
            <a:endParaRPr lang="en-US" sz="2200" dirty="0"/>
          </a:p>
        </p:txBody>
      </p:sp>
      <p:pic>
        <p:nvPicPr>
          <p:cNvPr id="3078" name="Picture 6" descr="Image result for scabies hom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4000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Saw many staff performing good hand hygiene while visiting Unit B</a:t>
            </a:r>
          </a:p>
          <a:p>
            <a:r>
              <a:rPr lang="en-US" dirty="0" smtClean="0"/>
              <a:t>Saw a staff member provide education to a family member on the outbreak and hand hygiene</a:t>
            </a:r>
          </a:p>
          <a:p>
            <a:r>
              <a:rPr lang="en-US" dirty="0" smtClean="0"/>
              <a:t>Family cooperation</a:t>
            </a:r>
          </a:p>
          <a:p>
            <a:r>
              <a:rPr lang="en-US" dirty="0" smtClean="0"/>
              <a:t>Cleaning and Disinfection protocols for Scabies and Outbreak ( staffing OT)</a:t>
            </a:r>
          </a:p>
          <a:p>
            <a:r>
              <a:rPr lang="en-US" dirty="0" smtClean="0"/>
              <a:t>Transferring out specimens to CNRHC in after hours</a:t>
            </a:r>
          </a:p>
          <a:p>
            <a:r>
              <a:rPr lang="en-US" dirty="0" smtClean="0"/>
              <a:t>Notification </a:t>
            </a:r>
            <a:r>
              <a:rPr lang="en-US" dirty="0"/>
              <a:t>to other facilities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Things that went well  </a:t>
            </a:r>
            <a:r>
              <a:rPr lang="en-US" sz="2800" b="0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sz="28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Medication availability from pharmacy</a:t>
            </a:r>
          </a:p>
          <a:p>
            <a:r>
              <a:rPr lang="en-US" dirty="0" smtClean="0"/>
              <a:t>Difficulty in obtaining a diagnosis of Scabies</a:t>
            </a:r>
          </a:p>
          <a:p>
            <a:r>
              <a:rPr lang="en-US" dirty="0" smtClean="0"/>
              <a:t>Specimen collection</a:t>
            </a:r>
          </a:p>
          <a:p>
            <a:r>
              <a:rPr lang="en-US" dirty="0" smtClean="0"/>
              <a:t>Staff reporting to work with illness</a:t>
            </a:r>
          </a:p>
          <a:p>
            <a:r>
              <a:rPr lang="en-US" dirty="0" smtClean="0"/>
              <a:t>PPE donning and doffing</a:t>
            </a:r>
          </a:p>
          <a:p>
            <a:r>
              <a:rPr lang="en-US" dirty="0" smtClean="0"/>
              <a:t>Laundry routine practices</a:t>
            </a:r>
          </a:p>
          <a:p>
            <a:r>
              <a:rPr lang="en-US" dirty="0" smtClean="0"/>
              <a:t>Sample collections for staff</a:t>
            </a:r>
          </a:p>
          <a:p>
            <a:r>
              <a:rPr lang="en-US" dirty="0" smtClean="0"/>
              <a:t>Maintaining a respectful workplace</a:t>
            </a:r>
          </a:p>
          <a:p>
            <a:r>
              <a:rPr lang="en-US" dirty="0" smtClean="0"/>
              <a:t>CSRS reporting for workplace concerns of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Opportunities for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2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7318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6096000"/>
            <a:ext cx="205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Statistics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04006" y="990600"/>
            <a:ext cx="4229894" cy="289559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sz="2000" dirty="0"/>
              <a:t>Rotavirus Outbreak</a:t>
            </a:r>
          </a:p>
          <a:p>
            <a:endParaRPr lang="en-US" sz="2000" dirty="0"/>
          </a:p>
          <a:p>
            <a:r>
              <a:rPr lang="en-US" sz="2000" dirty="0"/>
              <a:t>April 13 – May 05/2017</a:t>
            </a:r>
          </a:p>
          <a:p>
            <a:endParaRPr lang="en-US" sz="2000" dirty="0"/>
          </a:p>
          <a:p>
            <a:r>
              <a:rPr lang="en-US" sz="2000" dirty="0"/>
              <a:t>18 days</a:t>
            </a:r>
          </a:p>
          <a:p>
            <a:endParaRPr lang="en-US" sz="2000" dirty="0"/>
          </a:p>
          <a:p>
            <a:r>
              <a:rPr lang="en-US" sz="2000" dirty="0" smtClean="0"/>
              <a:t>28 residents </a:t>
            </a:r>
            <a:r>
              <a:rPr lang="en-US" sz="2000" dirty="0" smtClean="0">
                <a:solidFill>
                  <a:srgbClr val="FF0000"/>
                </a:solidFill>
              </a:rPr>
              <a:t>(36% attack rate)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117975" cy="2819400"/>
          </a:xfrm>
        </p:spPr>
        <p:txBody>
          <a:bodyPr/>
          <a:lstStyle/>
          <a:p>
            <a:r>
              <a:rPr lang="en-US" sz="2000" dirty="0"/>
              <a:t>Scabies Outbreak</a:t>
            </a:r>
          </a:p>
          <a:p>
            <a:endParaRPr lang="en-US" sz="2000" dirty="0"/>
          </a:p>
          <a:p>
            <a:r>
              <a:rPr lang="en-US" sz="2000" dirty="0"/>
              <a:t>April 17 – April 20/2017</a:t>
            </a:r>
          </a:p>
          <a:p>
            <a:endParaRPr lang="en-US" sz="2000" dirty="0"/>
          </a:p>
          <a:p>
            <a:r>
              <a:rPr lang="en-US" sz="2000" dirty="0"/>
              <a:t>4 days</a:t>
            </a:r>
          </a:p>
          <a:p>
            <a:endParaRPr lang="en-US" sz="2000" dirty="0"/>
          </a:p>
          <a:p>
            <a:r>
              <a:rPr lang="en-US" sz="2000" dirty="0"/>
              <a:t>6 </a:t>
            </a:r>
            <a:r>
              <a:rPr lang="en-US" sz="2000" dirty="0" smtClean="0"/>
              <a:t>residents </a:t>
            </a:r>
            <a:r>
              <a:rPr lang="en-US" sz="2000" dirty="0" smtClean="0">
                <a:solidFill>
                  <a:srgbClr val="FF0000"/>
                </a:solidFill>
              </a:rPr>
              <a:t>(7% attack rate)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657600" cy="204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382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disease outbreak is the occurrence of cases of disease in excess of what would normally be expected in a defined community, geographical area or season. An outbreak may occur in a restricted geographical area, or may extend over several countries. It may last for a few days or weeks, or for several years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case of a communicable disease long absent from a population, or caused by an agent (e.g. bacterium or virus) not previously recognized in that community or area, or the emergence of a previously unknown disease, may also constitute an outbreak and should be reported and investigated.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an Outbreak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640080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WHO,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30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prepared always for outbreak measures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PPE always should be available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hand sanitizers availability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Laundry hampers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Garbage disposals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Specimen collection supplies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Be Prepared!!</a:t>
            </a:r>
            <a:endParaRPr lang="en-US" dirty="0"/>
          </a:p>
        </p:txBody>
      </p:sp>
      <p:pic>
        <p:nvPicPr>
          <p:cNvPr id="4098" name="Picture 2" descr="http://media1.picsearch.com/is?f9uWwilGxytmZMrSo1iJPXeuT6mr25mCSOv43oy3Kf4&amp;height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480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667000"/>
            <a:ext cx="7848600" cy="25146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Know who your life lines are: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IPAC personnel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OHS staff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Managers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Director of Health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Medical Officer of Health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743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media2.picsearch.com/is?fnr9KWWlebpJlbmOsnGb8nrEk4bUkGpIyhPQgVtrwSI&amp;height=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1" y="381000"/>
            <a:ext cx="3124200" cy="2133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Rotavirus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4040188" cy="394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Gastrointestinal illness, common in children under the age of 2</a:t>
            </a:r>
          </a:p>
          <a:p>
            <a:r>
              <a:rPr lang="en-US" sz="2000" dirty="0" smtClean="0"/>
              <a:t>S/S fever, V&amp;D</a:t>
            </a:r>
          </a:p>
          <a:p>
            <a:r>
              <a:rPr lang="en-US" sz="2000" dirty="0" smtClean="0"/>
              <a:t>Transmitted fecal-oral</a:t>
            </a:r>
          </a:p>
          <a:p>
            <a:r>
              <a:rPr lang="en-US" sz="2000" dirty="0" smtClean="0"/>
              <a:t>? Possibly respiratory spread</a:t>
            </a:r>
          </a:p>
          <a:p>
            <a:r>
              <a:rPr lang="en-US" sz="2000" dirty="0" smtClean="0"/>
              <a:t>Incubation period, 24-72 hours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98999" y="1066800"/>
            <a:ext cx="4041775" cy="3941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Period of </a:t>
            </a:r>
            <a:r>
              <a:rPr lang="en-US" dirty="0" smtClean="0"/>
              <a:t>communicability is</a:t>
            </a:r>
            <a:endParaRPr lang="en-US" dirty="0"/>
          </a:p>
          <a:p>
            <a:pPr marL="400050" indent="-290513">
              <a:buNone/>
            </a:pPr>
            <a:r>
              <a:rPr lang="en-US" dirty="0" smtClean="0"/>
              <a:t>   during </a:t>
            </a:r>
            <a:r>
              <a:rPr lang="en-US" dirty="0"/>
              <a:t>the acute stage </a:t>
            </a:r>
            <a:r>
              <a:rPr lang="en-US" dirty="0" smtClean="0"/>
              <a:t>  and </a:t>
            </a:r>
            <a:r>
              <a:rPr lang="en-US" dirty="0"/>
              <a:t>later as well while the virus continues to shed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Usually not detected after eight day of infection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Some compromised individuals may excrete virus for up to 30 days</a:t>
            </a:r>
          </a:p>
          <a:p>
            <a:endParaRPr lang="en-US" dirty="0"/>
          </a:p>
          <a:p>
            <a:r>
              <a:rPr lang="en-US" dirty="0"/>
              <a:t>Symptoms usually last 4-6 days</a:t>
            </a:r>
          </a:p>
          <a:p>
            <a:endParaRPr lang="en-US" dirty="0"/>
          </a:p>
        </p:txBody>
      </p:sp>
      <p:pic>
        <p:nvPicPr>
          <p:cNvPr id="6146" name="Picture 2" descr="Image result for diarrhea hum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4043679" cy="22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Contact Precautions … Wear surgical mask if in the presence of vomiting or diarrhea</a:t>
            </a:r>
          </a:p>
          <a:p>
            <a:r>
              <a:rPr lang="en-US" dirty="0" smtClean="0"/>
              <a:t>Complete visitor precautions – Public Health concern</a:t>
            </a:r>
          </a:p>
          <a:p>
            <a:r>
              <a:rPr lang="en-US" dirty="0" smtClean="0"/>
              <a:t>No shared activities such as church, recreation etc.</a:t>
            </a:r>
          </a:p>
          <a:p>
            <a:r>
              <a:rPr lang="en-US" dirty="0" smtClean="0"/>
              <a:t>Do not leave soiled attends, garbage or soiled linen around unit</a:t>
            </a:r>
          </a:p>
          <a:p>
            <a:r>
              <a:rPr lang="en-US" dirty="0" smtClean="0"/>
              <a:t>If resident equipment is to be shared, it must be disinfected in between use</a:t>
            </a:r>
          </a:p>
          <a:p>
            <a:r>
              <a:rPr lang="en-US" dirty="0" smtClean="0"/>
              <a:t>HSK to use higher disinfectant and to clean high touch surfaces and washrooms twice daily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Precautions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"/>
            <a:ext cx="1714500" cy="16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8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HANDWASHING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Bedpans, wash pans replaced at beginning of outbreak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Assess dietary needs on a daily basis</a:t>
            </a:r>
          </a:p>
          <a:p>
            <a:r>
              <a:rPr lang="en-US" dirty="0" smtClean="0"/>
              <a:t>Hold </a:t>
            </a:r>
            <a:r>
              <a:rPr lang="en-US" dirty="0" err="1" smtClean="0"/>
              <a:t>antidiarrheals</a:t>
            </a:r>
            <a:r>
              <a:rPr lang="en-US" dirty="0" smtClean="0"/>
              <a:t> if at all possible</a:t>
            </a:r>
          </a:p>
          <a:p>
            <a:r>
              <a:rPr lang="en-US" dirty="0" smtClean="0"/>
              <a:t>Specimen collection </a:t>
            </a:r>
            <a:r>
              <a:rPr lang="en-US" sz="4400" b="1" dirty="0" err="1" smtClean="0"/>
              <a:t>asap</a:t>
            </a:r>
            <a:endParaRPr lang="en-US" sz="4400" b="1" dirty="0" smtClean="0"/>
          </a:p>
          <a:p>
            <a:r>
              <a:rPr lang="en-US" sz="2800" dirty="0" smtClean="0"/>
              <a:t>Avoid shared dining</a:t>
            </a:r>
          </a:p>
          <a:p>
            <a:r>
              <a:rPr lang="en-US" sz="2800" dirty="0" smtClean="0"/>
              <a:t>Shared staffing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6745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cabies hom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cabies homo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scabies hom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343400" cy="43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527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Staying Afloat During the Outbreak Storms!!</vt:lpstr>
      <vt:lpstr>Statistics</vt:lpstr>
      <vt:lpstr>What is an Outbreak</vt:lpstr>
      <vt:lpstr>Always Be Prepared!!</vt:lpstr>
      <vt:lpstr>PowerPoint Presentation</vt:lpstr>
      <vt:lpstr>Rotavirus</vt:lpstr>
      <vt:lpstr>Precautions</vt:lpstr>
      <vt:lpstr>PowerPoint Presentation</vt:lpstr>
      <vt:lpstr>PowerPoint Presentation</vt:lpstr>
      <vt:lpstr>Scabies</vt:lpstr>
      <vt:lpstr>PowerPoint Presentation</vt:lpstr>
      <vt:lpstr>PowerPoint Presentation</vt:lpstr>
      <vt:lpstr>Things that went well  </vt:lpstr>
      <vt:lpstr>Opportunities for Learning</vt:lpstr>
      <vt:lpstr>PowerPoint Presentation</vt:lpstr>
    </vt:vector>
  </TitlesOfParts>
  <Company>Central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Afloat During the Outbreak Storms!!</dc:title>
  <dc:creator>Cuff, Alisa</dc:creator>
  <cp:lastModifiedBy>Cuff, Alisa</cp:lastModifiedBy>
  <cp:revision>23</cp:revision>
  <dcterms:created xsi:type="dcterms:W3CDTF">2017-05-15T13:33:25Z</dcterms:created>
  <dcterms:modified xsi:type="dcterms:W3CDTF">2017-05-29T13:47:46Z</dcterms:modified>
</cp:coreProperties>
</file>